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2" r:id="rId3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FF"/>
    <a:srgbClr val="FFF3FE"/>
    <a:srgbClr val="FBE1F6"/>
    <a:srgbClr val="FFCCFF"/>
    <a:srgbClr val="C1A884"/>
    <a:srgbClr val="58595B"/>
    <a:srgbClr val="A401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8" autoAdjust="0"/>
    <p:restoredTop sz="94643" autoAdjust="0"/>
  </p:normalViewPr>
  <p:slideViewPr>
    <p:cSldViewPr>
      <p:cViewPr>
        <p:scale>
          <a:sx n="130" d="100"/>
          <a:sy n="130" d="100"/>
        </p:scale>
        <p:origin x="-139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6BA3C-32AB-4D09-9CA5-9E3D488A1689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765FE-F3A5-49F0-BC33-E92D3F159C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8804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765FE-F3A5-49F0-BC33-E92D3F159C7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2598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765FE-F3A5-49F0-BC33-E92D3F159C7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2598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0BB5-0C02-4CAE-9E92-EF2978BE34D1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D212-9F1F-4F6A-85B2-C151FBB581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6488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0BB5-0C02-4CAE-9E92-EF2978BE34D1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D212-9F1F-4F6A-85B2-C151FBB581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5703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0BB5-0C02-4CAE-9E92-EF2978BE34D1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D212-9F1F-4F6A-85B2-C151FBB581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0409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0BB5-0C02-4CAE-9E92-EF2978BE34D1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D212-9F1F-4F6A-85B2-C151FBB581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5867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0BB5-0C02-4CAE-9E92-EF2978BE34D1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D212-9F1F-4F6A-85B2-C151FBB581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7381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0BB5-0C02-4CAE-9E92-EF2978BE34D1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D212-9F1F-4F6A-85B2-C151FBB581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9568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0BB5-0C02-4CAE-9E92-EF2978BE34D1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D212-9F1F-4F6A-85B2-C151FBB581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6818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0BB5-0C02-4CAE-9E92-EF2978BE34D1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D212-9F1F-4F6A-85B2-C151FBB581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3922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0BB5-0C02-4CAE-9E92-EF2978BE34D1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D212-9F1F-4F6A-85B2-C151FBB581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0070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0BB5-0C02-4CAE-9E92-EF2978BE34D1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D212-9F1F-4F6A-85B2-C151FBB581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6340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0BB5-0C02-4CAE-9E92-EF2978BE34D1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D212-9F1F-4F6A-85B2-C151FBB581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1555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50BB5-0C02-4CAE-9E92-EF2978BE34D1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7D212-9F1F-4F6A-85B2-C151FBB581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7627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17" Type="http://schemas.microsoft.com/office/2007/relationships/hdphoto" Target="../media/hdphoto3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jpe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" name="직선 연결선 279"/>
          <p:cNvCxnSpPr/>
          <p:nvPr/>
        </p:nvCxnSpPr>
        <p:spPr>
          <a:xfrm flipH="1">
            <a:off x="4833984" y="44624"/>
            <a:ext cx="26048" cy="670638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8512352"/>
              </p:ext>
            </p:extLst>
          </p:nvPr>
        </p:nvGraphicFramePr>
        <p:xfrm>
          <a:off x="35496" y="44624"/>
          <a:ext cx="4752528" cy="744004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36104"/>
                <a:gridCol w="720080"/>
                <a:gridCol w="1152128"/>
                <a:gridCol w="1944216"/>
              </a:tblGrid>
              <a:tr h="473917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103697" marR="103697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Наименование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u="none" kern="1200" baseline="0" dirty="0" err="1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Saemmul</a:t>
                      </a:r>
                      <a:r>
                        <a:rPr lang="en-US" altLang="ko-KR" sz="1000" b="0" u="none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  <a:r>
                        <a:rPr lang="en-US" altLang="ko-KR" sz="1000" b="0" u="none" kern="1200" baseline="0" dirty="0" err="1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Pongdang</a:t>
                      </a:r>
                      <a:r>
                        <a:rPr lang="en-US" altLang="ko-KR" sz="1000" b="0" u="none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Jell Base</a:t>
                      </a:r>
                    </a:p>
                  </a:txBody>
                  <a:tcPr marL="103697" marR="103697" marT="45604" marB="4560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2688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3697" marR="103697" marT="45604" marB="45604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1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Основная идея линии</a:t>
                      </a:r>
                      <a:endParaRPr lang="en-US" altLang="ko-KR" sz="900" b="1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36000" marR="36000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F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1" u="none" baseline="0" dirty="0" smtClean="0">
                          <a:solidFill>
                            <a:srgbClr val="0070C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[‘</a:t>
                      </a:r>
                      <a:r>
                        <a:rPr lang="en-US" altLang="ko-KR" sz="800" b="0" i="1" u="none" baseline="0" dirty="0" err="1" smtClean="0">
                          <a:solidFill>
                            <a:srgbClr val="0070C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Pongdang</a:t>
                      </a:r>
                      <a:r>
                        <a:rPr lang="en-US" altLang="ko-KR" sz="800" b="0" i="1" u="none" baseline="0" dirty="0" smtClean="0">
                          <a:solidFill>
                            <a:srgbClr val="0070C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’ </a:t>
                      </a:r>
                      <a:r>
                        <a:rPr lang="ru-RU" altLang="ko-KR" sz="800" b="0" i="1" u="none" baseline="0" dirty="0" smtClean="0">
                          <a:solidFill>
                            <a:srgbClr val="0070C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– звукоподражательное слово из корейского языка</a:t>
                      </a:r>
                      <a:r>
                        <a:rPr lang="en-US" altLang="ko-KR" sz="800" b="0" i="1" u="none" baseline="0" dirty="0" smtClean="0">
                          <a:solidFill>
                            <a:srgbClr val="0070C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.</a:t>
                      </a:r>
                      <a:r>
                        <a:rPr lang="ru-RU" altLang="ko-KR" sz="800" b="0" i="1" u="none" baseline="0" dirty="0" smtClean="0">
                          <a:solidFill>
                            <a:srgbClr val="0070C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Используется для описания объекта, с всплеском погруженного в воду</a:t>
                      </a:r>
                      <a:r>
                        <a:rPr lang="en-US" altLang="ko-KR" sz="800" b="0" i="1" u="none" baseline="0" dirty="0" smtClean="0">
                          <a:solidFill>
                            <a:srgbClr val="0070C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]</a:t>
                      </a:r>
                    </a:p>
                    <a:p>
                      <a:pPr marL="171450" marR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altLang="ko-KR" sz="900" b="1" u="none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С </a:t>
                      </a:r>
                      <a:r>
                        <a:rPr lang="en-US" altLang="ko-KR" sz="900" b="1" u="none" baseline="0" dirty="0" err="1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Saemmul</a:t>
                      </a:r>
                      <a:r>
                        <a:rPr lang="en-US" altLang="ko-KR" sz="900" b="1" u="none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  <a:r>
                        <a:rPr lang="en-US" altLang="ko-KR" sz="900" b="1" u="none" baseline="0" dirty="0" err="1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Pongdang</a:t>
                      </a:r>
                      <a:r>
                        <a:rPr lang="ru-RU" altLang="ko-KR" sz="900" b="1" u="none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  <a:r>
                        <a:rPr lang="en-US" altLang="ko-KR" sz="900" b="1" u="none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Jell Base</a:t>
                      </a:r>
                      <a:r>
                        <a:rPr lang="ru-RU" altLang="ko-KR" sz="900" b="1" u="none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Ваша кожа будет выглядеть настолько свежей и увлажненной, словно Вы только что оросили его бодрящей речной водой!</a:t>
                      </a:r>
                    </a:p>
                    <a:p>
                      <a:pPr marL="171450" marR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altLang="ko-KR" sz="900" b="0" u="none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Основу пружинистой желеобразной текстуры на более чем 70% составляют увлажняющие компоненты. </a:t>
                      </a:r>
                      <a:endParaRPr lang="en-US" altLang="ko-KR" sz="900" b="0" u="none" baseline="0" dirty="0" smtClean="0"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marL="171450" marR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altLang="ko-KR" sz="900" b="0" u="none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Мгновенно повышает уровень увлажнения кожи, придавая ей прозрачный деликатный глянец.</a:t>
                      </a:r>
                      <a:endParaRPr lang="en-US" altLang="ko-KR" sz="900" b="0" u="none" baseline="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103697" marR="103697" marT="45604" marB="456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F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780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03697" marR="103697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1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Цвет</a:t>
                      </a:r>
                      <a:endParaRPr lang="en-US" altLang="ko-KR" sz="900" b="1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36000" marR="36000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None/>
                      </a:pPr>
                      <a:r>
                        <a:rPr lang="ru-RU" altLang="ko-KR" sz="9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Представлена в двух цветах</a:t>
                      </a:r>
                      <a:endParaRPr lang="en-US" altLang="ko-KR" sz="900" baseline="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103697" marR="103697" marT="45604" marB="456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buNone/>
                      </a:pPr>
                      <a:r>
                        <a:rPr lang="en-US" altLang="ko-KR" sz="9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01 Blossom Jelly</a:t>
                      </a:r>
                      <a:r>
                        <a:rPr lang="ru-RU" altLang="ko-KR" sz="9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(для бледной кожи)</a:t>
                      </a:r>
                      <a:endParaRPr lang="en-US" altLang="ko-KR" sz="900" baseline="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marL="0" indent="0" algn="just" latinLnBrk="1">
                        <a:buNone/>
                      </a:pPr>
                      <a:r>
                        <a:rPr lang="en-US" altLang="ko-KR" sz="9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02 Mint Jelly</a:t>
                      </a:r>
                      <a:r>
                        <a:rPr lang="ru-RU" altLang="ko-KR" sz="9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(для кожи с красноватым оттенком)</a:t>
                      </a:r>
                      <a:endParaRPr lang="en-US" altLang="ko-KR" sz="900" baseline="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103697" marR="103697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1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Свойства</a:t>
                      </a:r>
                      <a:endParaRPr lang="ko-KR" altLang="en-US" sz="900" b="1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marT="45604" marB="4560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3F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4615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  <a:r>
                        <a:rPr lang="ru-RU" altLang="ko-KR" sz="900" b="1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Формула, более 70% которой составляют увлажняющие компоненты</a:t>
                      </a:r>
                      <a:r>
                        <a:rPr lang="ru-RU" altLang="ko-KR" sz="900" b="1" kern="1200" baseline="0" dirty="0" smtClean="0">
                          <a:solidFill>
                            <a:srgbClr val="FF000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.</a:t>
                      </a:r>
                      <a:endParaRPr lang="en-US" altLang="ko-KR" sz="900" b="1" kern="1200" baseline="0" dirty="0" smtClean="0">
                        <a:solidFill>
                          <a:srgbClr val="FF0000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marL="0" marR="0" indent="0" algn="l" defTabSz="94615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 </a:t>
                      </a:r>
                      <a:r>
                        <a:rPr lang="ru-RU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Особая желеобразная пружинистая текстура средств</a:t>
                      </a:r>
                    </a:p>
                    <a:p>
                      <a:pPr marL="0" marR="0" indent="0" algn="l" defTabSz="94615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формирует на лице незаметный увлажняющий слой</a:t>
                      </a:r>
                      <a:r>
                        <a:rPr lang="en-US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. </a:t>
                      </a:r>
                    </a:p>
                    <a:p>
                      <a:pPr marL="0" marR="0" indent="0" algn="l" defTabSz="94615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맑은 고딕" pitchFamily="50" charset="-127"/>
                          <a:cs typeface="Ebrima" pitchFamily="2" charset="0"/>
                        </a:rPr>
                        <a:t> </a:t>
                      </a:r>
                      <a:r>
                        <a:rPr lang="ru-RU" altLang="ko-KR" sz="900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Удобны в использовании благодаря аппликатору</a:t>
                      </a:r>
                      <a:r>
                        <a:rPr lang="en-US" altLang="ko-KR" sz="900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. </a:t>
                      </a:r>
                    </a:p>
                  </a:txBody>
                  <a:tcPr marL="103697" marR="103697" marT="45604" marB="4560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3F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582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u-RU" altLang="ko-KR" sz="900" b="1" kern="1200" dirty="0" smtClean="0">
                          <a:solidFill>
                            <a:srgbClr val="FF000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Особенности особой желеобразной текстуры</a:t>
                      </a:r>
                      <a:endParaRPr lang="ko-KR" altLang="en-US" sz="900" b="1" kern="1200" dirty="0">
                        <a:solidFill>
                          <a:srgbClr val="FF0000"/>
                        </a:solidFill>
                        <a:latin typeface="Ebrima" pitchFamily="2" charset="0"/>
                        <a:ea typeface="+mn-ea"/>
                        <a:cs typeface="Ebrima" pitchFamily="2" charset="0"/>
                      </a:endParaRPr>
                    </a:p>
                  </a:txBody>
                  <a:tcPr marL="36000" marR="36000" marT="45604" marB="45604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28600" indent="-228600">
                        <a:buFont typeface="+mj-ea"/>
                        <a:buAutoNum type="circleNumDbPlain"/>
                      </a:pPr>
                      <a:endParaRPr lang="en-US" altLang="ko-KR" sz="900" baseline="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103697" marR="103697" marT="45604" marB="45604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67611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u-RU" altLang="ko-KR" sz="900" b="1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Предназначение</a:t>
                      </a:r>
                      <a:r>
                        <a:rPr lang="en-US" altLang="ko-KR" sz="900" b="1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</a:p>
                  </a:txBody>
                  <a:tcPr marL="36000" marR="36000" marT="45604" marB="45604" anchor="ctr">
                    <a:solidFill>
                      <a:srgbClr val="FFF3F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28600" indent="-228600" algn="just" latinLnBrk="1">
                        <a:lnSpc>
                          <a:spcPct val="100000"/>
                        </a:lnSpc>
                        <a:buFont typeface="+mj-ea"/>
                        <a:buAutoNum type="circleNumDbPlain"/>
                      </a:pPr>
                      <a:r>
                        <a:rPr lang="ru-RU" altLang="ko-KR" sz="900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Для любого</a:t>
                      </a:r>
                      <a:r>
                        <a:rPr lang="ru-RU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типа кожи</a:t>
                      </a:r>
                      <a:r>
                        <a:rPr lang="en-US" altLang="ko-KR" sz="900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.</a:t>
                      </a:r>
                      <a:r>
                        <a:rPr lang="ru-RU" altLang="ko-KR" sz="900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Особенно эффективно для увядающей обезвоженной кожи.</a:t>
                      </a:r>
                      <a:endParaRPr lang="en-US" altLang="ko-KR" sz="900" kern="1200" dirty="0" smtClean="0"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marL="228600" indent="-228600" algn="just" latinLnBrk="1">
                        <a:lnSpc>
                          <a:spcPct val="100000"/>
                        </a:lnSpc>
                        <a:buFont typeface="+mj-ea"/>
                        <a:buAutoNum type="circleNumDbPlain"/>
                      </a:pPr>
                      <a:r>
                        <a:rPr lang="ru-RU" altLang="ko-KR" sz="900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Для молодых девушек, отдающих предпочтение</a:t>
                      </a:r>
                      <a:r>
                        <a:rPr lang="ru-RU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  <a:r>
                        <a:rPr lang="ru-RU" altLang="ko-KR" sz="900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естественному</a:t>
                      </a:r>
                      <a:r>
                        <a:rPr lang="ru-RU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макияжу.</a:t>
                      </a:r>
                      <a:endParaRPr lang="en-US" altLang="ko-KR" sz="900" kern="1200" baseline="0" dirty="0" smtClean="0"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marL="228600" indent="-228600" algn="just" latinLnBrk="1">
                        <a:lnSpc>
                          <a:spcPct val="100000"/>
                        </a:lnSpc>
                        <a:buFont typeface="+mj-ea"/>
                        <a:buAutoNum type="circleNumDbPlain"/>
                      </a:pPr>
                      <a:r>
                        <a:rPr lang="ru-RU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Для женщин, предпочитающих косметику с легкой </a:t>
                      </a:r>
                      <a:r>
                        <a:rPr lang="ru-RU" altLang="ko-KR" sz="900" kern="1200" baseline="0" dirty="0" err="1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гелевой</a:t>
                      </a:r>
                      <a:r>
                        <a:rPr lang="ru-RU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текстурой</a:t>
                      </a:r>
                      <a:r>
                        <a:rPr lang="en-US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. </a:t>
                      </a:r>
                    </a:p>
                    <a:p>
                      <a:pPr marL="228600" indent="-228600" algn="just" latinLnBrk="1">
                        <a:lnSpc>
                          <a:spcPct val="100000"/>
                        </a:lnSpc>
                        <a:buFont typeface="+mj-ea"/>
                        <a:buAutoNum type="circleNumDbPlain"/>
                      </a:pPr>
                      <a:r>
                        <a:rPr lang="ru-RU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Оттенок </a:t>
                      </a:r>
                      <a:r>
                        <a:rPr lang="en-US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01 Blossom Jelly </a:t>
                      </a:r>
                      <a:r>
                        <a:rPr lang="ru-RU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предназначен </a:t>
                      </a:r>
                      <a:r>
                        <a:rPr lang="ru-RU" altLang="ko-KR" sz="9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для бледной кожи</a:t>
                      </a:r>
                      <a:r>
                        <a:rPr lang="en-US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/ 02 Mint Jelly </a:t>
                      </a:r>
                      <a:r>
                        <a:rPr lang="ru-RU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- </a:t>
                      </a:r>
                      <a:r>
                        <a:rPr lang="ru-RU" altLang="ko-KR" sz="9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для кожи с красноватым оттенком</a:t>
                      </a:r>
                      <a:r>
                        <a:rPr lang="en-US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. </a:t>
                      </a:r>
                      <a:endParaRPr lang="en-US" altLang="ko-KR" sz="900" kern="1200" dirty="0" smtClean="0"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103697" marR="103697" marT="45604" marB="45604" anchor="ctr">
                    <a:solidFill>
                      <a:srgbClr val="FFF3F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3321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u-RU" altLang="ko-KR" sz="900" b="1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Коммерческие аргументы</a:t>
                      </a:r>
                      <a:endParaRPr lang="en-US" altLang="ko-KR" sz="900" b="1" kern="1200" baseline="0" dirty="0" smtClean="0"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36000" marR="36000" marT="45604" marB="45604" anchor="ctr">
                    <a:solidFill>
                      <a:srgbClr val="FFF3F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9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Основа под макияж с необыкновенной желеобразной текстурой теперь доступна</a:t>
                      </a:r>
                      <a:r>
                        <a:rPr lang="en-US" altLang="ko-KR" sz="9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! </a:t>
                      </a:r>
                    </a:p>
                    <a:p>
                      <a:pPr algn="just" latinLnBrk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9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Ваша кожа мгновенно наполняется здоровьем и влагой</a:t>
                      </a:r>
                      <a:r>
                        <a:rPr lang="en-US" altLang="ko-KR" sz="9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. </a:t>
                      </a:r>
                      <a:r>
                        <a:rPr lang="ru-RU" altLang="ko-KR" sz="9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Приобретает великолепное сияние без эффекта присутствия макияжа.</a:t>
                      </a:r>
                      <a:r>
                        <a:rPr lang="en-US" altLang="ko-KR" sz="9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</a:p>
                    <a:p>
                      <a:pPr algn="just" latinLnBrk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9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Намного превосходит другие средства по содержанию увлажняющих компонентов</a:t>
                      </a:r>
                      <a:r>
                        <a:rPr lang="en-US" altLang="ko-KR" sz="9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, </a:t>
                      </a:r>
                      <a:r>
                        <a:rPr lang="ru-RU" altLang="ko-KR" sz="9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что облегчает нанесение макияжа и надолго придает ему свежий вид</a:t>
                      </a:r>
                      <a:r>
                        <a:rPr lang="en-US" altLang="ko-KR" sz="9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.  </a:t>
                      </a:r>
                    </a:p>
                    <a:p>
                      <a:pPr algn="just" latinLnBrk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9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Подходит для разных типов кожи</a:t>
                      </a:r>
                      <a:r>
                        <a:rPr lang="en-US" altLang="ko-KR" sz="9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. </a:t>
                      </a:r>
                      <a:r>
                        <a:rPr lang="ru-RU" altLang="ko-KR" sz="9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Компактна и проста в использовании. Ощутите действие восхитительного средства, которое не только ухаживает за кожей, но и становится основой для создания эффектного макияжа!</a:t>
                      </a:r>
                      <a:endParaRPr lang="en-US" altLang="ko-KR" sz="900" b="0" baseline="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103697" marR="103697" marT="45604" marB="45604" anchor="ctr">
                    <a:solidFill>
                      <a:srgbClr val="FFF3F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1" name="직사각형 100"/>
          <p:cNvSpPr/>
          <p:nvPr/>
        </p:nvSpPr>
        <p:spPr>
          <a:xfrm>
            <a:off x="-12004" y="1480230"/>
            <a:ext cx="1006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800" b="1" dirty="0" smtClean="0"/>
              <a:t>Size:</a:t>
            </a:r>
            <a:endParaRPr lang="en-US" altLang="ko-KR" sz="800" b="1" dirty="0"/>
          </a:p>
          <a:p>
            <a:pPr algn="ctr"/>
            <a:r>
              <a:rPr lang="en-US" altLang="ko-KR" sz="800" b="1" dirty="0" smtClean="0"/>
              <a:t>25g</a:t>
            </a:r>
            <a:endParaRPr lang="ko-KR" altLang="en-US" sz="800" b="1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90" y="336023"/>
            <a:ext cx="895561" cy="98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3185" y="3596596"/>
            <a:ext cx="747985" cy="67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직사각형 39"/>
          <p:cNvSpPr/>
          <p:nvPr/>
        </p:nvSpPr>
        <p:spPr>
          <a:xfrm>
            <a:off x="4889887" y="4149080"/>
            <a:ext cx="41268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46152"/>
            <a:r>
              <a:rPr lang="en-US" altLang="ko-KR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3F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arlow Solid Italic" panose="04030604020F02020D02" pitchFamily="82" charset="0"/>
                <a:ea typeface="맑은 고딕" pitchFamily="50" charset="-127"/>
              </a:rPr>
              <a:t>Saemmul</a:t>
            </a:r>
            <a:r>
              <a:rPr lang="en-US" altLang="ko-K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3F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arlow Solid Italic" panose="04030604020F02020D02" pitchFamily="82" charset="0"/>
                <a:ea typeface="맑은 고딕" pitchFamily="50" charset="-127"/>
              </a:rPr>
              <a:t> </a:t>
            </a:r>
            <a:r>
              <a:rPr lang="en-US" altLang="ko-KR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3F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arlow Solid Italic" panose="04030604020F02020D02" pitchFamily="82" charset="0"/>
                <a:ea typeface="맑은 고딕" pitchFamily="50" charset="-127"/>
              </a:rPr>
              <a:t>Pongdang</a:t>
            </a:r>
            <a:r>
              <a:rPr lang="en-US" altLang="ko-K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3F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arlow Solid Italic" panose="04030604020F02020D02" pitchFamily="82" charset="0"/>
                <a:ea typeface="맑은 고딕" pitchFamily="50" charset="-127"/>
              </a:rPr>
              <a:t> </a:t>
            </a:r>
            <a:r>
              <a:rPr lang="en-US" altLang="ko-K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3F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arlow Solid Italic" panose="04030604020F02020D02" pitchFamily="82" charset="0"/>
                <a:ea typeface="맑은 고딕" pitchFamily="50" charset="-127"/>
              </a:rPr>
              <a:t>Jell Base</a:t>
            </a:r>
            <a:endParaRPr lang="en-US" altLang="ko-KR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3FE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arlow Solid Italic" panose="04030604020F02020D02" pitchFamily="82" charset="0"/>
              <a:ea typeface="맑은 고딕" pitchFamily="50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4788024" y="188640"/>
            <a:ext cx="4352091" cy="3816424"/>
            <a:chOff x="4788024" y="188640"/>
            <a:chExt cx="4352091" cy="3816424"/>
          </a:xfrm>
        </p:grpSpPr>
        <p:grpSp>
          <p:nvGrpSpPr>
            <p:cNvPr id="52" name="그룹 51"/>
            <p:cNvGrpSpPr/>
            <p:nvPr/>
          </p:nvGrpSpPr>
          <p:grpSpPr>
            <a:xfrm>
              <a:off x="4915436" y="188640"/>
              <a:ext cx="4224679" cy="3816424"/>
              <a:chOff x="4915436" y="188640"/>
              <a:chExt cx="4224679" cy="3816424"/>
            </a:xfrm>
          </p:grpSpPr>
          <p:grpSp>
            <p:nvGrpSpPr>
              <p:cNvPr id="55" name="그룹 54"/>
              <p:cNvGrpSpPr/>
              <p:nvPr/>
            </p:nvGrpSpPr>
            <p:grpSpPr>
              <a:xfrm>
                <a:off x="4915436" y="188640"/>
                <a:ext cx="4224679" cy="3816424"/>
                <a:chOff x="4915436" y="1124744"/>
                <a:chExt cx="4224679" cy="3816424"/>
              </a:xfrm>
            </p:grpSpPr>
            <p:grpSp>
              <p:nvGrpSpPr>
                <p:cNvPr id="57" name="그룹 56"/>
                <p:cNvGrpSpPr/>
                <p:nvPr/>
              </p:nvGrpSpPr>
              <p:grpSpPr>
                <a:xfrm>
                  <a:off x="4915436" y="1124744"/>
                  <a:ext cx="4193068" cy="3816424"/>
                  <a:chOff x="4915436" y="1035174"/>
                  <a:chExt cx="4193068" cy="3905994"/>
                </a:xfrm>
              </p:grpSpPr>
              <p:sp>
                <p:nvSpPr>
                  <p:cNvPr id="60" name="직사각형 59"/>
                  <p:cNvSpPr/>
                  <p:nvPr/>
                </p:nvSpPr>
                <p:spPr>
                  <a:xfrm>
                    <a:off x="4964160" y="1124744"/>
                    <a:ext cx="4144344" cy="3816424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1" name="직사각형 60"/>
                  <p:cNvSpPr/>
                  <p:nvPr/>
                </p:nvSpPr>
                <p:spPr>
                  <a:xfrm>
                    <a:off x="4915436" y="1035174"/>
                    <a:ext cx="4121061" cy="3833918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58" name="순서도: 순차적 액세스 저장소 57"/>
                <p:cNvSpPr/>
                <p:nvPr/>
              </p:nvSpPr>
              <p:spPr>
                <a:xfrm flipH="1">
                  <a:off x="6581184" y="1273846"/>
                  <a:ext cx="2435544" cy="2435544"/>
                </a:xfrm>
                <a:prstGeom prst="flowChartMagneticTap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직사각형 58"/>
                <p:cNvSpPr/>
                <p:nvPr/>
              </p:nvSpPr>
              <p:spPr>
                <a:xfrm>
                  <a:off x="6751674" y="2008649"/>
                  <a:ext cx="2388441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>
                      <a:ln>
                        <a:solidFill>
                          <a:schemeClr val="accent5">
                            <a:lumMod val="20000"/>
                            <a:lumOff val="80000"/>
                            <a:alpha val="70000"/>
                          </a:schemeClr>
                        </a:solidFill>
                      </a:ln>
                      <a:solidFill>
                        <a:schemeClr val="bg1"/>
                      </a:solidFill>
                      <a:latin typeface="Ebrima" pitchFamily="2" charset="0"/>
                      <a:ea typeface="Ebrima" pitchFamily="2" charset="0"/>
                      <a:cs typeface="Ebrima" pitchFamily="2" charset="0"/>
                    </a:rPr>
                    <a:t>Сочетание основы и ВВ-крема с необычной </a:t>
                  </a:r>
                  <a:r>
                    <a:rPr lang="ru-RU" altLang="ko-KR" sz="1200" b="1" dirty="0" smtClean="0">
                      <a:ln>
                        <a:solidFill>
                          <a:schemeClr val="accent5">
                            <a:lumMod val="20000"/>
                            <a:lumOff val="80000"/>
                            <a:alpha val="70000"/>
                          </a:schemeClr>
                        </a:solidFill>
                      </a:ln>
                      <a:solidFill>
                        <a:schemeClr val="bg1"/>
                      </a:solidFill>
                      <a:latin typeface="Ebrima" pitchFamily="2" charset="0"/>
                      <a:ea typeface="Ebrima" pitchFamily="2" charset="0"/>
                      <a:cs typeface="Ebrima" pitchFamily="2" charset="0"/>
                    </a:rPr>
                    <a:t>текстурой создаст </a:t>
                  </a:r>
                  <a:r>
                    <a:rPr lang="ru-RU" altLang="ko-KR" sz="1200" b="1" dirty="0">
                      <a:ln>
                        <a:solidFill>
                          <a:schemeClr val="accent5">
                            <a:lumMod val="20000"/>
                            <a:lumOff val="80000"/>
                            <a:alpha val="70000"/>
                          </a:schemeClr>
                        </a:solidFill>
                      </a:ln>
                      <a:solidFill>
                        <a:schemeClr val="bg1"/>
                      </a:solidFill>
                      <a:latin typeface="Ebrima" pitchFamily="2" charset="0"/>
                      <a:ea typeface="Ebrima" pitchFamily="2" charset="0"/>
                      <a:cs typeface="Ebrima" pitchFamily="2" charset="0"/>
                    </a:rPr>
                    <a:t>идеальный </a:t>
                  </a:r>
                  <a:r>
                    <a:rPr lang="ru-RU" altLang="ko-KR" sz="1200" b="1" dirty="0" smtClean="0">
                      <a:ln>
                        <a:solidFill>
                          <a:schemeClr val="accent5">
                            <a:lumMod val="20000"/>
                            <a:lumOff val="80000"/>
                            <a:alpha val="70000"/>
                          </a:schemeClr>
                        </a:solidFill>
                      </a:ln>
                      <a:solidFill>
                        <a:schemeClr val="bg1"/>
                      </a:solidFill>
                      <a:latin typeface="Ebrima" pitchFamily="2" charset="0"/>
                      <a:ea typeface="Ebrima" pitchFamily="2" charset="0"/>
                      <a:cs typeface="Ebrima" pitchFamily="2" charset="0"/>
                    </a:rPr>
                    <a:t>и естественный макияж</a:t>
                  </a:r>
                  <a:r>
                    <a:rPr lang="ru-RU" altLang="ko-KR" sz="1200" b="1" dirty="0">
                      <a:ln>
                        <a:solidFill>
                          <a:schemeClr val="accent5">
                            <a:lumMod val="20000"/>
                            <a:lumOff val="80000"/>
                            <a:alpha val="70000"/>
                          </a:schemeClr>
                        </a:solidFill>
                      </a:ln>
                      <a:solidFill>
                        <a:schemeClr val="bg1"/>
                      </a:solidFill>
                      <a:latin typeface="Ebrima" pitchFamily="2" charset="0"/>
                      <a:ea typeface="Ebrima" pitchFamily="2" charset="0"/>
                      <a:cs typeface="Ebrima" pitchFamily="2" charset="0"/>
                    </a:rPr>
                    <a:t>, даже если Ваша кожа далека от совершенства</a:t>
                  </a:r>
                  <a:r>
                    <a:rPr lang="ru-RU" altLang="ko-KR" sz="1200" b="1" dirty="0" smtClean="0">
                      <a:ln>
                        <a:solidFill>
                          <a:schemeClr val="accent5">
                            <a:lumMod val="20000"/>
                            <a:lumOff val="80000"/>
                            <a:alpha val="70000"/>
                          </a:schemeClr>
                        </a:solidFill>
                      </a:ln>
                      <a:solidFill>
                        <a:schemeClr val="bg1"/>
                      </a:solidFill>
                      <a:latin typeface="Ebrima" pitchFamily="2" charset="0"/>
                      <a:ea typeface="Ebrima" pitchFamily="2" charset="0"/>
                      <a:cs typeface="Ebrima" pitchFamily="2" charset="0"/>
                    </a:rPr>
                    <a:t>!</a:t>
                  </a:r>
                  <a:endParaRPr lang="ru-RU" altLang="ko-KR" sz="1200" b="1" dirty="0">
                    <a:ln>
                      <a:solidFill>
                        <a:schemeClr val="accent5">
                          <a:lumMod val="20000"/>
                          <a:lumOff val="80000"/>
                          <a:alpha val="70000"/>
                        </a:schemeClr>
                      </a:solidFill>
                    </a:ln>
                    <a:solidFill>
                      <a:schemeClr val="bg1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endParaRPr>
                </a:p>
              </p:txBody>
            </p:sp>
          </p:grpSp>
          <p:sp>
            <p:nvSpPr>
              <p:cNvPr id="56" name="직사각형 55"/>
              <p:cNvSpPr/>
              <p:nvPr/>
            </p:nvSpPr>
            <p:spPr>
              <a:xfrm>
                <a:off x="6975965" y="522653"/>
                <a:ext cx="998991" cy="52322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ko-KR" sz="1400" b="1" dirty="0" smtClean="0">
                    <a:ln>
                      <a:solidFill>
                        <a:schemeClr val="accent1">
                          <a:shade val="50000"/>
                          <a:alpha val="70000"/>
                        </a:schemeClr>
                      </a:solidFill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BB</a:t>
                </a:r>
                <a:r>
                  <a:rPr lang="ru-RU" altLang="ko-KR" sz="1400" b="1" dirty="0" smtClean="0">
                    <a:ln>
                      <a:solidFill>
                        <a:schemeClr val="accent1">
                          <a:shade val="50000"/>
                          <a:alpha val="70000"/>
                        </a:schemeClr>
                      </a:solidFill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-крем</a:t>
                </a:r>
                <a:endParaRPr lang="en-US" altLang="ko-KR" sz="1400" b="1" dirty="0" smtClean="0">
                  <a:ln>
                    <a:solidFill>
                      <a:schemeClr val="accent1">
                        <a:shade val="50000"/>
                        <a:alpha val="70000"/>
                      </a:schemeClr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altLang="ko-KR" sz="1400" b="1" dirty="0" smtClean="0">
                    <a:ln>
                      <a:solidFill>
                        <a:schemeClr val="accent1">
                          <a:shade val="50000"/>
                          <a:alpha val="70000"/>
                        </a:schemeClr>
                      </a:solidFill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</a:t>
                </a:r>
                <a:r>
                  <a:rPr lang="ru-RU" altLang="ko-KR" sz="1400" b="1" dirty="0" smtClean="0">
                    <a:ln>
                      <a:solidFill>
                        <a:schemeClr val="accent1">
                          <a:shade val="50000"/>
                          <a:alpha val="70000"/>
                        </a:schemeClr>
                      </a:solidFill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основа</a:t>
                </a:r>
                <a:endParaRPr lang="ko-KR" altLang="en-US" sz="1400" b="1" dirty="0">
                  <a:ln>
                    <a:solidFill>
                      <a:schemeClr val="accent1">
                        <a:shade val="50000"/>
                        <a:alpha val="70000"/>
                      </a:schemeClr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3762" r="952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88024" y="548680"/>
              <a:ext cx="2535379" cy="3383852"/>
            </a:xfrm>
            <a:prstGeom prst="rect">
              <a:avLst/>
            </a:prstGeom>
          </p:spPr>
        </p:pic>
      </p:grpSp>
      <p:grpSp>
        <p:nvGrpSpPr>
          <p:cNvPr id="45" name="그룹 44"/>
          <p:cNvGrpSpPr/>
          <p:nvPr/>
        </p:nvGrpSpPr>
        <p:grpSpPr>
          <a:xfrm>
            <a:off x="6945992" y="2773286"/>
            <a:ext cx="1859541" cy="1074526"/>
            <a:chOff x="7136396" y="2979010"/>
            <a:chExt cx="1599401" cy="775045"/>
          </a:xfrm>
        </p:grpSpPr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396" y="2979010"/>
              <a:ext cx="374013" cy="754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314" y="2979010"/>
              <a:ext cx="706483" cy="775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7486128" y="3068352"/>
              <a:ext cx="5600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&amp;</a:t>
              </a:r>
              <a:endParaRPr lang="ko-KR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994743" y="3474149"/>
            <a:ext cx="27462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buFont typeface="+mj-ea"/>
              <a:buAutoNum type="circleNumDbPlain"/>
            </a:pPr>
            <a:r>
              <a:rPr lang="ru-RU" altLang="ko-KR" sz="900" dirty="0" smtClean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Пружинистая текстура средств создает на коже защитную увлажняющую пленку</a:t>
            </a:r>
            <a:r>
              <a:rPr lang="en-US" altLang="ko-KR" sz="900" dirty="0" smtClean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, </a:t>
            </a:r>
            <a:r>
              <a:rPr lang="ru-RU" altLang="ko-KR" sz="900" dirty="0" smtClean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что обеспечивает </a:t>
            </a:r>
            <a:r>
              <a:rPr lang="ru-RU" altLang="ko-KR" sz="9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лучшее «сцепление» с декоративной </a:t>
            </a:r>
            <a:r>
              <a:rPr lang="ru-RU" altLang="ko-KR" sz="900" dirty="0" smtClean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косметикой</a:t>
            </a:r>
            <a:r>
              <a:rPr lang="en-US" altLang="ko-KR" sz="900" dirty="0" smtClean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marL="228600" lvl="0" indent="-228600" algn="just">
              <a:buFont typeface="+mj-ea"/>
              <a:buAutoNum type="circleNumDbPlain"/>
            </a:pPr>
            <a:r>
              <a:rPr lang="ru-RU" altLang="ko-KR" sz="900" dirty="0" smtClean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Кожный покров становится притягательно гладким, а поры менее заметными</a:t>
            </a:r>
            <a:r>
              <a:rPr lang="en-US" altLang="ko-KR" sz="900" dirty="0" smtClean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marL="228600" lvl="0" indent="-228600" algn="just">
              <a:buFont typeface="+mj-ea"/>
              <a:buAutoNum type="circleNumDbPlain"/>
            </a:pPr>
            <a:r>
              <a:rPr lang="ru-RU" altLang="ko-KR" sz="900" dirty="0" smtClean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Кожа обретает свежий и здоровый вид</a:t>
            </a:r>
            <a:r>
              <a:rPr lang="en-US" altLang="ko-KR" sz="900" dirty="0" smtClean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3729996" y="2658174"/>
            <a:ext cx="1058028" cy="815975"/>
            <a:chOff x="6453804" y="3529990"/>
            <a:chExt cx="3184000" cy="2240822"/>
          </a:xfrm>
        </p:grpSpPr>
        <p:grpSp>
          <p:nvGrpSpPr>
            <p:cNvPr id="71" name="그룹 70"/>
            <p:cNvGrpSpPr/>
            <p:nvPr/>
          </p:nvGrpSpPr>
          <p:grpSpPr>
            <a:xfrm>
              <a:off x="6987734" y="3529990"/>
              <a:ext cx="1875319" cy="1852824"/>
              <a:chOff x="6704930" y="3529990"/>
              <a:chExt cx="1875319" cy="1852824"/>
            </a:xfrm>
          </p:grpSpPr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4930" y="4299589"/>
                <a:ext cx="676276" cy="1038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4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 xmlns="">
                      <a14:imgLayer r:embed="rId11">
                        <a14:imgEffect>
                          <a14:backgroundRemoval t="0" b="98556" l="2920" r="9489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9605" y="3847889"/>
                <a:ext cx="759150" cy="1534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5" name="타원 74"/>
              <p:cNvSpPr/>
              <p:nvPr/>
            </p:nvSpPr>
            <p:spPr bwMode="auto">
              <a:xfrm>
                <a:off x="7580551" y="3529990"/>
                <a:ext cx="999698" cy="973574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lang="ko-KR" altLang="en-US" sz="1100" b="1" dirty="0" smtClean="0">
                  <a:solidFill>
                    <a:srgbClr val="F8D99A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76" name="직선 화살표 연결선 75"/>
              <p:cNvCxnSpPr/>
              <p:nvPr/>
            </p:nvCxnSpPr>
            <p:spPr bwMode="auto">
              <a:xfrm flipH="1">
                <a:off x="7099045" y="4422246"/>
                <a:ext cx="370887" cy="10845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72" name="TextBox 71"/>
            <p:cNvSpPr txBox="1"/>
            <p:nvPr/>
          </p:nvSpPr>
          <p:spPr>
            <a:xfrm>
              <a:off x="6453804" y="5260886"/>
              <a:ext cx="3184000" cy="509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ko-KR" sz="800" b="1" dirty="0" smtClean="0">
                  <a:solidFill>
                    <a:srgbClr val="0033CC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Встроенный аппликатор</a:t>
              </a:r>
              <a:endParaRPr lang="ko-KR" altLang="en-US" sz="800" b="1" dirty="0" smtClean="0">
                <a:solidFill>
                  <a:srgbClr val="0033CC"/>
                </a:solidFill>
                <a:latin typeface="Ebrima" pitchFamily="2" charset="0"/>
                <a:ea typeface="맑은 고딕" pitchFamily="50" charset="-127"/>
                <a:cs typeface="Ebrim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579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" name="직선 연결선 279"/>
          <p:cNvCxnSpPr/>
          <p:nvPr/>
        </p:nvCxnSpPr>
        <p:spPr>
          <a:xfrm flipH="1">
            <a:off x="4833984" y="44624"/>
            <a:ext cx="26048" cy="670638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4515868"/>
              </p:ext>
            </p:extLst>
          </p:nvPr>
        </p:nvGraphicFramePr>
        <p:xfrm>
          <a:off x="35496" y="44624"/>
          <a:ext cx="4752528" cy="731978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21607"/>
                <a:gridCol w="878593"/>
                <a:gridCol w="2952328"/>
              </a:tblGrid>
              <a:tr h="360040"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103697" marR="103697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Наименование</a:t>
                      </a:r>
                    </a:p>
                  </a:txBody>
                  <a:tcPr marL="36000" marR="36000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u="none" kern="1200" baseline="0" dirty="0" err="1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Saemmul</a:t>
                      </a:r>
                      <a:r>
                        <a:rPr lang="en-US" altLang="ko-KR" sz="1000" b="0" u="none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  <a:r>
                        <a:rPr lang="en-US" altLang="ko-KR" sz="1000" b="0" u="none" kern="1200" baseline="0" dirty="0" err="1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Pongdang</a:t>
                      </a:r>
                      <a:r>
                        <a:rPr lang="en-US" altLang="ko-KR" sz="1000" b="0" u="none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Jell BB SPF 25 /PA++</a:t>
                      </a:r>
                    </a:p>
                  </a:txBody>
                  <a:tcPr marL="103697" marR="103697" marT="45604" marB="4560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829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3697" marR="103697" marT="45604" marB="45604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1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Основная идея линии</a:t>
                      </a:r>
                    </a:p>
                  </a:txBody>
                  <a:tcPr marL="36000" marR="36000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[‘</a:t>
                      </a:r>
                      <a:r>
                        <a:rPr kumimoji="0" lang="en-US" altLang="ko-KR" sz="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Pongdang</a:t>
                      </a:r>
                      <a:r>
                        <a:rPr kumimoji="0" lang="en-US" altLang="ko-KR" sz="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’ </a:t>
                      </a:r>
                      <a:r>
                        <a:rPr kumimoji="0" lang="ru-RU" altLang="ko-KR" sz="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– звукоподражательное слово из корейского языка</a:t>
                      </a:r>
                      <a:r>
                        <a:rPr kumimoji="0" lang="en-US" altLang="ko-KR" sz="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.</a:t>
                      </a:r>
                      <a:r>
                        <a:rPr kumimoji="0" lang="ru-RU" altLang="ko-KR" sz="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Используется для описания объекта, с всплеском погруженного в воду</a:t>
                      </a:r>
                      <a:r>
                        <a:rPr kumimoji="0" lang="en-US" altLang="ko-KR" sz="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]</a:t>
                      </a:r>
                    </a:p>
                    <a:p>
                      <a:pPr marL="171450" marR="0" lvl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altLang="ko-KR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С </a:t>
                      </a:r>
                      <a:r>
                        <a:rPr kumimoji="0" lang="en-US" altLang="ko-KR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Saemmul</a:t>
                      </a:r>
                      <a:r>
                        <a:rPr kumimoji="0" lang="en-US" altLang="ko-KR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  <a:r>
                        <a:rPr kumimoji="0" lang="en-US" altLang="ko-KR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Pongdang</a:t>
                      </a:r>
                      <a:r>
                        <a:rPr kumimoji="0" lang="ru-RU" altLang="ko-KR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  <a:r>
                        <a:rPr kumimoji="0" lang="en-US" altLang="ko-KR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Jell BB SPF 25 /PA++</a:t>
                      </a: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ko-KR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Ваша кожа будет выглядеть настолько свежей и увлажненной, словно Вы только что оросили его бодрящей речной водой!</a:t>
                      </a:r>
                    </a:p>
                    <a:p>
                      <a:pPr marL="171450" marR="0" lvl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altLang="ko-K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Основу пружинистой желеобразной текстуры на более чем 50% составляют увлажняющие компоненты. </a:t>
                      </a:r>
                      <a:endParaRPr kumimoji="0" lang="en-US" altLang="ko-KR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marL="171450" marR="0" lvl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altLang="ko-K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Мгновенно повышает уровень увлажнения кожи, придавая ей прозрачный деликатный глянец.</a:t>
                      </a:r>
                      <a:endParaRPr kumimoji="0" lang="en-US" altLang="ko-KR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103697" marR="103697" marT="45604" marB="456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1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Доказанный эффект</a:t>
                      </a:r>
                      <a:endParaRPr lang="en-US" altLang="ko-KR" sz="900" b="1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103697" marR="103697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Осветление</a:t>
                      </a:r>
                      <a:r>
                        <a:rPr lang="en-US" altLang="ko-KR" sz="900" b="1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+ </a:t>
                      </a:r>
                      <a:r>
                        <a:rPr lang="ru-RU" altLang="ko-KR" sz="900" b="1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уход за морщинами</a:t>
                      </a:r>
                      <a:r>
                        <a:rPr lang="en-US" altLang="ko-KR" sz="900" b="1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+ </a:t>
                      </a:r>
                      <a:r>
                        <a:rPr lang="ru-RU" altLang="ko-KR" sz="900" b="1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солнцезащитный блок </a:t>
                      </a:r>
                      <a:r>
                        <a:rPr lang="en-US" altLang="ko-KR" sz="900" b="1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SPF</a:t>
                      </a:r>
                      <a:r>
                        <a:rPr lang="en-US" altLang="ko-KR" sz="900" b="1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25 PA++</a:t>
                      </a:r>
                      <a:endParaRPr lang="ko-KR" altLang="en-US" sz="1000" b="1" dirty="0" smtClean="0">
                        <a:solidFill>
                          <a:schemeClr val="tx1"/>
                        </a:solidFill>
                        <a:latin typeface="Ebrima" pitchFamily="2" charset="0"/>
                        <a:ea typeface="+mn-ea"/>
                        <a:cs typeface="Ebrima" pitchFamily="2" charset="0"/>
                      </a:endParaRPr>
                    </a:p>
                  </a:txBody>
                  <a:tcPr marL="103697" marR="103697" marT="45604" marB="456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18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1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Цвет</a:t>
                      </a:r>
                    </a:p>
                  </a:txBody>
                  <a:tcPr marL="103697" marR="103697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None/>
                      </a:pPr>
                      <a:r>
                        <a:rPr lang="ru-RU" altLang="ko-KR" sz="9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один</a:t>
                      </a:r>
                      <a:r>
                        <a:rPr lang="en-US" altLang="ko-KR" sz="9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</a:p>
                  </a:txBody>
                  <a:tcPr marL="103697" marR="103697" marT="45604" marB="456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1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Свойства</a:t>
                      </a:r>
                    </a:p>
                  </a:txBody>
                  <a:tcPr marL="36000" marR="36000" marT="45604" marB="4560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4615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  <a:r>
                        <a:rPr lang="ru-RU" altLang="ko-KR" sz="900" b="1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Формула, более 50% которой составляют увлажняющие компоненты.</a:t>
                      </a:r>
                      <a:endParaRPr lang="en-US" altLang="ko-KR" sz="900" b="1" kern="1200" baseline="0" dirty="0" smtClean="0"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marL="0" marR="0" indent="0" algn="l" defTabSz="94615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 </a:t>
                      </a:r>
                      <a:r>
                        <a:rPr lang="ru-RU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Особая желеобразная пружинистая текстура крема</a:t>
                      </a:r>
                    </a:p>
                    <a:p>
                      <a:pPr marL="0" marR="0" indent="0" algn="l" defTabSz="94615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формирует на лице незаметный увлажняющий слой</a:t>
                      </a:r>
                      <a:r>
                        <a:rPr lang="en-US" altLang="ko-KR" sz="900" kern="1200" baseline="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. </a:t>
                      </a:r>
                    </a:p>
                    <a:p>
                      <a:pPr marL="0" marR="0" indent="0" algn="l" defTabSz="94615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맑은 고딕" pitchFamily="50" charset="-127"/>
                          <a:cs typeface="Ebrima" pitchFamily="2" charset="0"/>
                        </a:rPr>
                        <a:t> </a:t>
                      </a:r>
                      <a:r>
                        <a:rPr lang="ru-RU" altLang="ko-KR" sz="900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Удобен в использовании благодаря аппликатору</a:t>
                      </a:r>
                      <a:r>
                        <a:rPr lang="en-US" altLang="ko-KR" sz="900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. </a:t>
                      </a:r>
                    </a:p>
                  </a:txBody>
                  <a:tcPr marL="103697" marR="103697" marT="45604" marB="4560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u-RU" altLang="ko-KR" sz="900" b="1" kern="1200" dirty="0" smtClean="0">
                          <a:solidFill>
                            <a:srgbClr val="FF000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Особенности особой желеобразной текстуры</a:t>
                      </a:r>
                    </a:p>
                  </a:txBody>
                  <a:tcPr marL="36000" marR="36000" marT="45604" marB="45604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ko-KR" sz="900" baseline="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103697" marR="103697" marT="45604" marB="45604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5184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u-RU" altLang="ko-KR" sz="900" b="1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Предназначение</a:t>
                      </a:r>
                      <a:endParaRPr lang="en-US" altLang="ko-KR" sz="900" b="1" kern="1200" dirty="0" smtClean="0">
                        <a:solidFill>
                          <a:schemeClr val="tx1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103697" marR="103697" marT="45604" marB="45604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indent="-228600" algn="l" latinLnBrk="1">
                        <a:lnSpc>
                          <a:spcPct val="100000"/>
                        </a:lnSpc>
                        <a:buFont typeface="+mj-ea"/>
                        <a:buAutoNum type="circleNumDbPlain"/>
                      </a:pPr>
                      <a:r>
                        <a:rPr lang="ru-RU" altLang="ko-KR" sz="800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Для любого типа кожи. Особенно эффективно для увядающей обезвоженной кожи.</a:t>
                      </a:r>
                    </a:p>
                    <a:p>
                      <a:pPr marL="228600" indent="-228600" algn="l" latinLnBrk="1">
                        <a:lnSpc>
                          <a:spcPct val="100000"/>
                        </a:lnSpc>
                        <a:buFont typeface="+mj-ea"/>
                        <a:buAutoNum type="circleNumDbPlain"/>
                      </a:pPr>
                      <a:r>
                        <a:rPr lang="ru-RU" altLang="ko-KR" sz="800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Для молодых девушек, отдающих предпочтение естественному макияжу.</a:t>
                      </a:r>
                    </a:p>
                    <a:p>
                      <a:pPr marL="228600" indent="-228600" algn="l" latinLnBrk="1">
                        <a:lnSpc>
                          <a:spcPct val="100000"/>
                        </a:lnSpc>
                        <a:buFont typeface="+mj-ea"/>
                        <a:buAutoNum type="circleNumDbPlain"/>
                      </a:pPr>
                      <a:r>
                        <a:rPr lang="ru-RU" altLang="ko-KR" sz="800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Для женщин, предпочитающих косметику с легкой </a:t>
                      </a:r>
                      <a:r>
                        <a:rPr lang="ru-RU" altLang="ko-KR" sz="800" kern="1200" dirty="0" err="1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гелевой</a:t>
                      </a:r>
                      <a:r>
                        <a:rPr lang="ru-RU" altLang="ko-KR" sz="800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.</a:t>
                      </a:r>
                    </a:p>
                  </a:txBody>
                  <a:tcPr marL="103697" marR="103697" marT="45604" marB="45604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62824"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u-RU" altLang="ko-KR" sz="900" b="1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Применение</a:t>
                      </a:r>
                      <a:r>
                        <a:rPr lang="en-US" altLang="ko-KR" sz="900" b="1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</a:p>
                  </a:txBody>
                  <a:tcPr marL="103697" marR="103697" marT="45604" marB="45604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altLang="ko-KR" sz="800" b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Перед применением встряхните</a:t>
                      </a:r>
                      <a:r>
                        <a:rPr lang="ru-RU" altLang="ko-KR" sz="8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содержимое </a:t>
                      </a:r>
                      <a:r>
                        <a:rPr lang="en-US" altLang="ko-KR" sz="800" b="0" baseline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Saemmul</a:t>
                      </a:r>
                      <a:r>
                        <a:rPr lang="en-US" altLang="ko-KR" sz="8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  <a:r>
                        <a:rPr lang="en-US" altLang="ko-KR" sz="800" b="0" baseline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Pongdang</a:t>
                      </a:r>
                      <a:r>
                        <a:rPr lang="en-US" altLang="ko-KR" sz="8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Jell BB SPF 25 /PA++. 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altLang="ko-KR" sz="8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Затем с помощью встроенного аппликатора распределите по лицу и аккуратно вбейте </a:t>
                      </a:r>
                      <a:r>
                        <a:rPr lang="ru-RU" altLang="ko-KR" sz="800" b="0" baseline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спонжем</a:t>
                      </a:r>
                      <a:r>
                        <a:rPr lang="ru-RU" altLang="ko-KR" sz="8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для лучшего «сцепления» с кожей</a:t>
                      </a:r>
                      <a:r>
                        <a:rPr lang="en-US" altLang="ko-KR" sz="8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.</a:t>
                      </a:r>
                      <a:endParaRPr lang="ru-RU" altLang="ko-KR" sz="800" b="0" baseline="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altLang="ko-KR" sz="8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Рекомендуется использовать после нанесения основы </a:t>
                      </a:r>
                      <a:r>
                        <a:rPr lang="en-US" altLang="ko-KR" sz="800" b="0" baseline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Saemmul</a:t>
                      </a:r>
                      <a:r>
                        <a:rPr lang="en-US" altLang="ko-KR" sz="8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  <a:r>
                        <a:rPr lang="en-US" altLang="ko-KR" sz="800" b="0" baseline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Pongdang</a:t>
                      </a:r>
                      <a:r>
                        <a:rPr lang="en-US" altLang="ko-KR" sz="8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Jell Base</a:t>
                      </a:r>
                      <a:r>
                        <a:rPr lang="ru-RU" altLang="ko-KR" sz="8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.</a:t>
                      </a:r>
                      <a:endParaRPr lang="en-US" altLang="ko-KR" sz="800" b="0" baseline="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103697" marR="103697" marT="45604" marB="45604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729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900" b="1" baseline="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103697" marR="103697" marT="45604" marB="45604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00959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u-RU" altLang="ko-KR" sz="800" b="1" kern="1200" dirty="0" smtClean="0">
                          <a:solidFill>
                            <a:schemeClr val="tx1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Коммерческие аргументы</a:t>
                      </a:r>
                    </a:p>
                  </a:txBody>
                  <a:tcPr marL="103697" marR="103697" marT="45604" marB="45604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8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ВВ-крем с необыкновенной желеобразной текстурой теперь доступен! </a:t>
                      </a:r>
                    </a:p>
                    <a:p>
                      <a:pPr algn="just" latinLnBrk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8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Ваша кожа мгновенно наполняется здоровьем и влагой. Приобретает великолепное сияние без эффекта присутствия макияжа. </a:t>
                      </a:r>
                    </a:p>
                    <a:p>
                      <a:pPr algn="just" latinLnBrk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8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Намного превосходит другие средства по содержанию увлажняющих компонентов, что облегчает нанесение макияжа и надолго придает ему свежий вид.  </a:t>
                      </a:r>
                    </a:p>
                    <a:p>
                      <a:pPr algn="just" latinLnBrk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8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Подходит для разных типов кожи. Компактен и прост в использовании. Ощутите действие восхитительного средства, которое не только ухаживает за кожей, но и становится основой для создания эффектного макияжа!</a:t>
                      </a:r>
                    </a:p>
                  </a:txBody>
                  <a:tcPr marL="103697" marR="103697" marT="45604" marB="45604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1" name="직사각형 100"/>
          <p:cNvSpPr/>
          <p:nvPr/>
        </p:nvSpPr>
        <p:spPr>
          <a:xfrm>
            <a:off x="-26071" y="1387263"/>
            <a:ext cx="11192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800" b="1" dirty="0" smtClean="0"/>
              <a:t>Size:</a:t>
            </a:r>
            <a:endParaRPr lang="en-US" altLang="ko-KR" sz="800" b="1" dirty="0"/>
          </a:p>
          <a:p>
            <a:pPr algn="ctr"/>
            <a:r>
              <a:rPr lang="en-US" altLang="ko-KR" sz="800" b="1" dirty="0" smtClean="0"/>
              <a:t>25g</a:t>
            </a:r>
            <a:endParaRPr lang="ko-KR" altLang="en-US" sz="800" b="1" dirty="0"/>
          </a:p>
        </p:txBody>
      </p:sp>
      <p:sp>
        <p:nvSpPr>
          <p:cNvPr id="49" name="직사각형 48"/>
          <p:cNvSpPr/>
          <p:nvPr/>
        </p:nvSpPr>
        <p:spPr>
          <a:xfrm>
            <a:off x="4889887" y="4149080"/>
            <a:ext cx="41268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46152"/>
            <a:r>
              <a:rPr lang="en-US" altLang="ko-KR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3F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arlow Solid Italic" panose="04030604020F02020D02" pitchFamily="82" charset="0"/>
                <a:ea typeface="맑은 고딕" pitchFamily="50" charset="-127"/>
              </a:rPr>
              <a:t>Saemmul</a:t>
            </a:r>
            <a:r>
              <a:rPr lang="en-US" altLang="ko-K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3F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arlow Solid Italic" panose="04030604020F02020D02" pitchFamily="82" charset="0"/>
                <a:ea typeface="맑은 고딕" pitchFamily="50" charset="-127"/>
              </a:rPr>
              <a:t> </a:t>
            </a:r>
            <a:r>
              <a:rPr lang="en-US" altLang="ko-KR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3F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arlow Solid Italic" panose="04030604020F02020D02" pitchFamily="82" charset="0"/>
                <a:ea typeface="맑은 고딕" pitchFamily="50" charset="-127"/>
              </a:rPr>
              <a:t>Pongdang</a:t>
            </a:r>
            <a:r>
              <a:rPr lang="en-US" altLang="ko-K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3F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arlow Solid Italic" panose="04030604020F02020D02" pitchFamily="82" charset="0"/>
                <a:ea typeface="맑은 고딕" pitchFamily="50" charset="-127"/>
              </a:rPr>
              <a:t> </a:t>
            </a:r>
            <a:r>
              <a:rPr lang="en-US" altLang="ko-K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3F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arlow Solid Italic" panose="04030604020F02020D02" pitchFamily="82" charset="0"/>
                <a:ea typeface="맑은 고딕" pitchFamily="50" charset="-127"/>
              </a:rPr>
              <a:t>Jell BB</a:t>
            </a:r>
            <a:endParaRPr lang="en-US" altLang="ko-KR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3FE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arlow Solid Italic" panose="04030604020F02020D02" pitchFamily="82" charset="0"/>
              <a:ea typeface="맑은 고딕" pitchFamily="50" charset="-127"/>
            </a:endParaRPr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4255" y="3519986"/>
            <a:ext cx="740365" cy="66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698" y="188640"/>
            <a:ext cx="463263" cy="93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그룹 55"/>
          <p:cNvGrpSpPr/>
          <p:nvPr/>
        </p:nvGrpSpPr>
        <p:grpSpPr>
          <a:xfrm>
            <a:off x="1518422" y="5749270"/>
            <a:ext cx="2025830" cy="383485"/>
            <a:chOff x="499740" y="5438327"/>
            <a:chExt cx="6408713" cy="1296143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40" y="5438327"/>
              <a:ext cx="1526691" cy="1296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793" y="5438329"/>
              <a:ext cx="1498660" cy="1296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300" y="5438328"/>
              <a:ext cx="1723493" cy="1296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438327"/>
              <a:ext cx="1634580" cy="1296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6" t="8160" r="17273" b="8896"/>
          <a:stretch/>
        </p:blipFill>
        <p:spPr bwMode="auto">
          <a:xfrm>
            <a:off x="1093153" y="5741818"/>
            <a:ext cx="315783" cy="42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4788024" y="188640"/>
            <a:ext cx="4320480" cy="3816424"/>
            <a:chOff x="4788024" y="188640"/>
            <a:chExt cx="4320480" cy="3816424"/>
          </a:xfrm>
        </p:grpSpPr>
        <p:grpSp>
          <p:nvGrpSpPr>
            <p:cNvPr id="3" name="그룹 2"/>
            <p:cNvGrpSpPr/>
            <p:nvPr/>
          </p:nvGrpSpPr>
          <p:grpSpPr>
            <a:xfrm>
              <a:off x="4788024" y="188640"/>
              <a:ext cx="4320480" cy="3816424"/>
              <a:chOff x="4788024" y="188640"/>
              <a:chExt cx="4320480" cy="3816424"/>
            </a:xfrm>
          </p:grpSpPr>
          <p:grpSp>
            <p:nvGrpSpPr>
              <p:cNvPr id="2" name="그룹 1"/>
              <p:cNvGrpSpPr/>
              <p:nvPr/>
            </p:nvGrpSpPr>
            <p:grpSpPr>
              <a:xfrm>
                <a:off x="4915436" y="188640"/>
                <a:ext cx="4193068" cy="3816424"/>
                <a:chOff x="4915436" y="188640"/>
                <a:chExt cx="4193068" cy="3816424"/>
              </a:xfrm>
            </p:grpSpPr>
            <p:grpSp>
              <p:nvGrpSpPr>
                <p:cNvPr id="33" name="그룹 32"/>
                <p:cNvGrpSpPr/>
                <p:nvPr/>
              </p:nvGrpSpPr>
              <p:grpSpPr>
                <a:xfrm>
                  <a:off x="4915436" y="188640"/>
                  <a:ext cx="4193068" cy="3816424"/>
                  <a:chOff x="4915436" y="1124744"/>
                  <a:chExt cx="4193068" cy="3816424"/>
                </a:xfrm>
              </p:grpSpPr>
              <p:grpSp>
                <p:nvGrpSpPr>
                  <p:cNvPr id="40" name="그룹 39"/>
                  <p:cNvGrpSpPr/>
                  <p:nvPr/>
                </p:nvGrpSpPr>
                <p:grpSpPr>
                  <a:xfrm>
                    <a:off x="4915436" y="1124744"/>
                    <a:ext cx="4193068" cy="3816424"/>
                    <a:chOff x="4915436" y="1035174"/>
                    <a:chExt cx="4193068" cy="3905994"/>
                  </a:xfrm>
                </p:grpSpPr>
                <p:sp>
                  <p:nvSpPr>
                    <p:cNvPr id="45" name="직사각형 44"/>
                    <p:cNvSpPr/>
                    <p:nvPr/>
                  </p:nvSpPr>
                  <p:spPr>
                    <a:xfrm>
                      <a:off x="4964160" y="1124744"/>
                      <a:ext cx="4144344" cy="38164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46" name="직사각형 45"/>
                    <p:cNvSpPr/>
                    <p:nvPr/>
                  </p:nvSpPr>
                  <p:spPr>
                    <a:xfrm>
                      <a:off x="4915436" y="1035174"/>
                      <a:ext cx="4121061" cy="3833918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42" name="순서도: 순차적 액세스 저장소 41"/>
                  <p:cNvSpPr/>
                  <p:nvPr/>
                </p:nvSpPr>
                <p:spPr>
                  <a:xfrm flipH="1">
                    <a:off x="6581184" y="1273846"/>
                    <a:ext cx="2435544" cy="2435544"/>
                  </a:xfrm>
                  <a:prstGeom prst="flowChartMagneticTap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4" name="직사각형 43"/>
                  <p:cNvSpPr/>
                  <p:nvPr/>
                </p:nvSpPr>
                <p:spPr>
                  <a:xfrm>
                    <a:off x="6732240" y="1994131"/>
                    <a:ext cx="2304257" cy="120032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ctr">
                      <a:defRPr/>
                    </a:pPr>
                    <a:r>
                      <a:rPr lang="ru-RU" altLang="ko-KR" sz="1200" b="1" dirty="0">
                        <a:ln>
                          <a:solidFill>
                            <a:srgbClr val="CEC597">
                              <a:lumMod val="20000"/>
                              <a:lumOff val="80000"/>
                              <a:alpha val="70000"/>
                            </a:srgbClr>
                          </a:solidFill>
                        </a:ln>
                        <a:solidFill>
                          <a:prstClr val="white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rPr>
                      <a:t>Сочетание основы и ВВ-крема с необычной текстурой создаст идеальный </a:t>
                    </a:r>
                    <a:r>
                      <a:rPr lang="ru-RU" altLang="ko-KR" sz="1200" b="1" dirty="0" smtClean="0">
                        <a:ln>
                          <a:solidFill>
                            <a:srgbClr val="CEC597">
                              <a:lumMod val="20000"/>
                              <a:lumOff val="80000"/>
                              <a:alpha val="70000"/>
                            </a:srgbClr>
                          </a:solidFill>
                        </a:ln>
                        <a:solidFill>
                          <a:prstClr val="white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rPr>
                      <a:t>и естественный макияж</a:t>
                    </a:r>
                    <a:r>
                      <a:rPr lang="ru-RU" altLang="ko-KR" sz="1200" b="1" dirty="0">
                        <a:ln>
                          <a:solidFill>
                            <a:srgbClr val="CEC597">
                              <a:lumMod val="20000"/>
                              <a:lumOff val="80000"/>
                              <a:alpha val="70000"/>
                            </a:srgbClr>
                          </a:solidFill>
                        </a:ln>
                        <a:solidFill>
                          <a:prstClr val="white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rPr>
                      <a:t>, даже если Ваша кожа далека от совершенства!</a:t>
                    </a:r>
                  </a:p>
                </p:txBody>
              </p:sp>
            </p:grpSp>
            <p:sp>
              <p:nvSpPr>
                <p:cNvPr id="36" name="직사각형 35"/>
                <p:cNvSpPr/>
                <p:nvPr/>
              </p:nvSpPr>
              <p:spPr>
                <a:xfrm>
                  <a:off x="6936202" y="534807"/>
                  <a:ext cx="998991" cy="523220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b="1" dirty="0">
                      <a:ln>
                        <a:solidFill>
                          <a:schemeClr val="accent1">
                            <a:shade val="50000"/>
                            <a:alpha val="70000"/>
                          </a:schemeClr>
                        </a:solidFill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BB-</a:t>
                  </a:r>
                  <a:r>
                    <a:rPr lang="ru-RU" altLang="ko-KR" sz="1400" b="1" dirty="0">
                      <a:ln>
                        <a:solidFill>
                          <a:schemeClr val="accent1">
                            <a:shade val="50000"/>
                            <a:alpha val="70000"/>
                          </a:schemeClr>
                        </a:solidFill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крем</a:t>
                  </a:r>
                </a:p>
                <a:p>
                  <a:r>
                    <a:rPr lang="ru-RU" altLang="ko-KR" sz="1400" b="1" dirty="0">
                      <a:ln>
                        <a:solidFill>
                          <a:schemeClr val="accent1">
                            <a:shade val="50000"/>
                            <a:alpha val="70000"/>
                          </a:schemeClr>
                        </a:solidFill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 основа</a:t>
                  </a:r>
                </a:p>
              </p:txBody>
            </p:sp>
          </p:grpSp>
          <p:pic>
            <p:nvPicPr>
              <p:cNvPr id="35" name="그림 3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 xmlns="">
                      <a14:imgLayer r:embed="rId11">
                        <a14:imgEffect>
                          <a14:backgroundRemoval t="0" b="100000" l="3762" r="9524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88024" y="548680"/>
                <a:ext cx="2535379" cy="3383852"/>
              </a:xfrm>
              <a:prstGeom prst="rect">
                <a:avLst/>
              </a:prstGeom>
            </p:spPr>
          </p:pic>
        </p:grpSp>
        <p:grpSp>
          <p:nvGrpSpPr>
            <p:cNvPr id="6" name="그룹 5"/>
            <p:cNvGrpSpPr/>
            <p:nvPr/>
          </p:nvGrpSpPr>
          <p:grpSpPr>
            <a:xfrm>
              <a:off x="7136396" y="2979010"/>
              <a:ext cx="1599401" cy="775045"/>
              <a:chOff x="7136396" y="2979010"/>
              <a:chExt cx="1599401" cy="775045"/>
            </a:xfrm>
          </p:grpSpPr>
          <p:pic>
            <p:nvPicPr>
              <p:cNvPr id="34" name="Picture 4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6396" y="2979010"/>
                <a:ext cx="374013" cy="754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9314" y="2979010"/>
                <a:ext cx="706483" cy="7750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486128" y="3068352"/>
                <a:ext cx="5600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&amp;</a:t>
                </a:r>
                <a:endParaRPr lang="ko-KR" alt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6732" y="2226699"/>
            <a:ext cx="392982" cy="3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" name="그룹 69"/>
          <p:cNvGrpSpPr/>
          <p:nvPr/>
        </p:nvGrpSpPr>
        <p:grpSpPr>
          <a:xfrm>
            <a:off x="3892286" y="2593675"/>
            <a:ext cx="1345240" cy="829593"/>
            <a:chOff x="7155016" y="2829314"/>
            <a:chExt cx="3022935" cy="2106255"/>
          </a:xfrm>
        </p:grpSpPr>
        <p:grpSp>
          <p:nvGrpSpPr>
            <p:cNvPr id="71" name="그룹 70"/>
            <p:cNvGrpSpPr/>
            <p:nvPr/>
          </p:nvGrpSpPr>
          <p:grpSpPr>
            <a:xfrm>
              <a:off x="7164288" y="2829314"/>
              <a:ext cx="1728192" cy="1746099"/>
              <a:chOff x="6881484" y="2829314"/>
              <a:chExt cx="1728192" cy="1746099"/>
            </a:xfrm>
          </p:grpSpPr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1484" y="3537188"/>
                <a:ext cx="676275" cy="1038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4" name="Picture 3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 xmlns="">
                      <a14:imgLayer r:embed="rId17">
                        <a14:imgEffect>
                          <a14:backgroundRemoval t="0" b="98556" l="2920" r="9489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2999" y="2927855"/>
                <a:ext cx="759149" cy="15349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5" name="타원 74"/>
              <p:cNvSpPr/>
              <p:nvPr/>
            </p:nvSpPr>
            <p:spPr bwMode="auto">
              <a:xfrm>
                <a:off x="7609979" y="2829314"/>
                <a:ext cx="999697" cy="973574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lang="ko-KR" altLang="en-US" sz="1100" b="1" dirty="0" smtClean="0">
                  <a:solidFill>
                    <a:srgbClr val="F8D99A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76" name="직선 화살표 연결선 75"/>
              <p:cNvCxnSpPr/>
              <p:nvPr/>
            </p:nvCxnSpPr>
            <p:spPr bwMode="auto">
              <a:xfrm flipH="1">
                <a:off x="7274976" y="3442078"/>
                <a:ext cx="370888" cy="10845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72" name="TextBox 71"/>
            <p:cNvSpPr txBox="1"/>
            <p:nvPr/>
          </p:nvSpPr>
          <p:spPr>
            <a:xfrm>
              <a:off x="7155016" y="4388578"/>
              <a:ext cx="3022935" cy="546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ko-KR" sz="800" b="1" dirty="0" smtClean="0">
                  <a:solidFill>
                    <a:srgbClr val="0033CC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Встроенный аппликатор</a:t>
              </a:r>
              <a:endParaRPr lang="ko-KR" altLang="en-US" sz="800" b="1" dirty="0">
                <a:solidFill>
                  <a:srgbClr val="0033CC"/>
                </a:solidFill>
                <a:latin typeface="Ebrima" pitchFamily="2" charset="0"/>
                <a:ea typeface="맑은 고딕" pitchFamily="50" charset="-127"/>
                <a:cs typeface="Ebrima" pitchFamily="2" charset="0"/>
              </a:endParaRPr>
            </a:p>
          </p:txBody>
        </p:sp>
      </p:grpSp>
      <p:sp>
        <p:nvSpPr>
          <p:cNvPr id="47" name="직사각형 46"/>
          <p:cNvSpPr/>
          <p:nvPr/>
        </p:nvSpPr>
        <p:spPr>
          <a:xfrm>
            <a:off x="965050" y="3439090"/>
            <a:ext cx="3049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ea"/>
              <a:buAutoNum type="circleNumDbPlain"/>
            </a:pPr>
            <a:r>
              <a:rPr lang="ru-RU" altLang="ko-KR" sz="8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Пружинистая текстура </a:t>
            </a:r>
            <a:r>
              <a:rPr lang="ru-RU" altLang="ko-KR" sz="800" dirty="0" smtClean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средства </a:t>
            </a:r>
            <a:r>
              <a:rPr lang="ru-RU" altLang="ko-KR" sz="8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создает на коже защитную увлажняющую пленку, что обеспечивает лучшее «сцепление» с декоративной косметикой. </a:t>
            </a:r>
          </a:p>
          <a:p>
            <a:pPr marL="228600" lvl="0" indent="-228600">
              <a:buFont typeface="+mj-ea"/>
              <a:buAutoNum type="circleNumDbPlain"/>
            </a:pPr>
            <a:r>
              <a:rPr lang="ru-RU" altLang="ko-KR" sz="8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Кожный покров становится притягательно гладким, а поры менее заметными. </a:t>
            </a:r>
          </a:p>
          <a:p>
            <a:pPr marL="228600" lvl="0" indent="-228600">
              <a:buFont typeface="+mj-ea"/>
              <a:buAutoNum type="circleNumDbPlain"/>
            </a:pPr>
            <a:r>
              <a:rPr lang="ru-RU" altLang="ko-KR" sz="8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Кожа обретает свежий и здоровый вид. </a:t>
            </a:r>
          </a:p>
        </p:txBody>
      </p:sp>
    </p:spTree>
    <p:extLst>
      <p:ext uri="{BB962C8B-B14F-4D97-AF65-F5344CB8AC3E}">
        <p14:creationId xmlns:p14="http://schemas.microsoft.com/office/powerpoint/2010/main" xmlns="" val="33907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대장간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713</Words>
  <Application>Microsoft Office PowerPoint</Application>
  <PresentationFormat>Экран (4:3)</PresentationFormat>
  <Paragraphs>82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테마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김지원</dc:creator>
  <cp:lastModifiedBy>user</cp:lastModifiedBy>
  <cp:revision>271</cp:revision>
  <cp:lastPrinted>2014-12-05T00:23:30Z</cp:lastPrinted>
  <dcterms:created xsi:type="dcterms:W3CDTF">2014-11-19T02:06:40Z</dcterms:created>
  <dcterms:modified xsi:type="dcterms:W3CDTF">2015-03-31T01:40:53Z</dcterms:modified>
</cp:coreProperties>
</file>